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3" r:id="rId3"/>
    <p:sldId id="260" r:id="rId4"/>
    <p:sldId id="257" r:id="rId5"/>
    <p:sldId id="258" r:id="rId6"/>
    <p:sldId id="261" r:id="rId7"/>
    <p:sldId id="272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75" r:id="rId17"/>
    <p:sldId id="269" r:id="rId18"/>
    <p:sldId id="276" r:id="rId19"/>
    <p:sldId id="281" r:id="rId20"/>
    <p:sldId id="277" r:id="rId21"/>
    <p:sldId id="278" r:id="rId22"/>
    <p:sldId id="279" r:id="rId23"/>
    <p:sldId id="280" r:id="rId24"/>
    <p:sldId id="271" r:id="rId25"/>
    <p:sldId id="282" r:id="rId26"/>
    <p:sldId id="283" r:id="rId27"/>
    <p:sldId id="284" r:id="rId28"/>
    <p:sldId id="285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A928340-0F9F-456A-8BD9-7DB0D01DC08A}">
          <p14:sldIdLst>
            <p14:sldId id="259"/>
            <p14:sldId id="273"/>
            <p14:sldId id="260"/>
            <p14:sldId id="257"/>
            <p14:sldId id="258"/>
            <p14:sldId id="261"/>
            <p14:sldId id="272"/>
            <p14:sldId id="262"/>
            <p14:sldId id="263"/>
            <p14:sldId id="264"/>
            <p14:sldId id="274"/>
            <p14:sldId id="265"/>
            <p14:sldId id="266"/>
            <p14:sldId id="267"/>
            <p14:sldId id="268"/>
            <p14:sldId id="275"/>
            <p14:sldId id="269"/>
            <p14:sldId id="276"/>
            <p14:sldId id="281"/>
            <p14:sldId id="277"/>
            <p14:sldId id="278"/>
            <p14:sldId id="279"/>
            <p14:sldId id="280"/>
            <p14:sldId id="271"/>
            <p14:sldId id="282"/>
            <p14:sldId id="283"/>
            <p14:sldId id="284"/>
            <p14:sldId id="285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6/1/2012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ZA" sz="4400" dirty="0" smtClean="0">
                <a:effectLst/>
              </a:rPr>
              <a:t>AFRICA REGULATORY CONFERENCE FEEDBACK</a:t>
            </a:r>
            <a:endParaRPr lang="en-Z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7406640" cy="1752600"/>
          </a:xfrm>
        </p:spPr>
        <p:txBody>
          <a:bodyPr/>
          <a:lstStyle/>
          <a:p>
            <a:pPr algn="ctr"/>
            <a:r>
              <a:rPr lang="en-ZA" dirty="0" smtClean="0"/>
              <a:t>DR DORCAS PETA</a:t>
            </a:r>
          </a:p>
          <a:p>
            <a:pPr algn="ctr"/>
            <a:r>
              <a:rPr lang="en-ZA" dirty="0" smtClean="0"/>
              <a:t>1 JUNE 2012</a:t>
            </a:r>
            <a:endParaRPr lang="en-ZA" dirty="0"/>
          </a:p>
        </p:txBody>
      </p:sp>
      <p:pic>
        <p:nvPicPr>
          <p:cNvPr id="1026" name="Picture 2" descr="SAPRA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00650"/>
            <a:ext cx="15525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34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ZA" dirty="0" smtClean="0"/>
              <a:t>The East African Community (EAC) Update:</a:t>
            </a:r>
          </a:p>
          <a:p>
            <a:pPr>
              <a:buFontTx/>
              <a:buChar char="-"/>
            </a:pPr>
            <a:r>
              <a:rPr lang="en-ZA" dirty="0" smtClean="0"/>
              <a:t>EAC is a regional grouping of 5 Partner States (Burundi, Kenya, Rwanda, Tanzania and Uganda)</a:t>
            </a:r>
          </a:p>
          <a:p>
            <a:pPr>
              <a:buFontTx/>
              <a:buChar char="-"/>
            </a:pPr>
            <a:r>
              <a:rPr lang="en-ZA" dirty="0" smtClean="0"/>
              <a:t>5 year EAC MRH project proposal submitted to donor agencies and approved for funding through the World Bank </a:t>
            </a:r>
          </a:p>
          <a:p>
            <a:pPr>
              <a:buFontTx/>
              <a:buChar char="-"/>
            </a:pPr>
            <a:r>
              <a:rPr lang="en-ZA" dirty="0" smtClean="0"/>
              <a:t>Project launched on 30 March 2012</a:t>
            </a:r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67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ZA" dirty="0" smtClean="0"/>
              <a:t>4 TWGs established with lead Partner State NMRA, June 2011.</a:t>
            </a:r>
          </a:p>
          <a:p>
            <a:pPr>
              <a:buFontTx/>
              <a:buChar char="-"/>
            </a:pPr>
            <a:r>
              <a:rPr lang="en-ZA" dirty="0" smtClean="0"/>
              <a:t>TWG on medicine registration – Tanzania</a:t>
            </a:r>
          </a:p>
          <a:p>
            <a:pPr>
              <a:buFontTx/>
              <a:buChar char="-"/>
            </a:pPr>
            <a:r>
              <a:rPr lang="en-ZA" dirty="0" smtClean="0"/>
              <a:t>TWG on GMP Inspection – Uganda</a:t>
            </a:r>
          </a:p>
          <a:p>
            <a:pPr>
              <a:buFontTx/>
              <a:buChar char="-"/>
            </a:pPr>
            <a:r>
              <a:rPr lang="en-ZA" dirty="0" smtClean="0"/>
              <a:t>TWG on IMS – Rwanda</a:t>
            </a:r>
          </a:p>
          <a:p>
            <a:pPr>
              <a:buFontTx/>
              <a:buChar char="-"/>
            </a:pPr>
            <a:r>
              <a:rPr lang="en-ZA" dirty="0" smtClean="0"/>
              <a:t>TWG on Quality Management - Kenya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6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ZA" dirty="0" smtClean="0"/>
              <a:t>- The goal is to have a harmonized and functioning medicine registration system within the East Africa Community in accordance with national and internationally recognized policies and standards (WHO &amp; ICH)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77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ZA" dirty="0" smtClean="0"/>
              <a:t>Southern Africa Development Community (SADC) Update:</a:t>
            </a:r>
          </a:p>
          <a:p>
            <a:pPr>
              <a:buFontTx/>
              <a:buChar char="-"/>
            </a:pPr>
            <a:r>
              <a:rPr lang="en-ZA" dirty="0" smtClean="0"/>
              <a:t>There is SADC-NEPAD interface for the harmonisation of medicines registration in the SADC region</a:t>
            </a:r>
          </a:p>
          <a:p>
            <a:pPr>
              <a:buFontTx/>
              <a:buChar char="-"/>
            </a:pPr>
            <a:r>
              <a:rPr lang="en-ZA" dirty="0" smtClean="0"/>
              <a:t>Currently some MRAs have their own national guidelines for registration of medicines. These guidelines are not uniform between countries.</a:t>
            </a:r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6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ZA" dirty="0" smtClean="0"/>
              <a:t>Others do not have guidelines or legal framework for registration</a:t>
            </a:r>
          </a:p>
          <a:p>
            <a:pPr>
              <a:buFontTx/>
              <a:buChar char="-"/>
            </a:pPr>
            <a:r>
              <a:rPr lang="en-ZA" dirty="0" smtClean="0"/>
              <a:t>At the regional level guidelines are available but implementation at country level has not yet been established</a:t>
            </a:r>
          </a:p>
          <a:p>
            <a:pPr>
              <a:buFontTx/>
              <a:buChar char="-"/>
            </a:pPr>
            <a:r>
              <a:rPr lang="en-ZA" dirty="0" smtClean="0"/>
              <a:t>The objective is aimed at correcting this situation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37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ZA" dirty="0" smtClean="0"/>
              <a:t>Existing limitations:</a:t>
            </a:r>
          </a:p>
          <a:p>
            <a:pPr>
              <a:buFontTx/>
              <a:buChar char="-"/>
            </a:pPr>
            <a:r>
              <a:rPr lang="en-ZA" dirty="0" smtClean="0"/>
              <a:t>Different evaluation procedures</a:t>
            </a:r>
          </a:p>
          <a:p>
            <a:pPr>
              <a:buFontTx/>
              <a:buChar char="-"/>
            </a:pPr>
            <a:r>
              <a:rPr lang="en-ZA" dirty="0" smtClean="0"/>
              <a:t>Different levels of expertise between Member </a:t>
            </a:r>
            <a:r>
              <a:rPr lang="en-ZA" dirty="0"/>
              <a:t>S</a:t>
            </a:r>
            <a:r>
              <a:rPr lang="en-ZA" dirty="0" smtClean="0"/>
              <a:t>tates</a:t>
            </a:r>
          </a:p>
          <a:p>
            <a:pPr>
              <a:buFontTx/>
              <a:buChar char="-"/>
            </a:pPr>
            <a:r>
              <a:rPr lang="en-ZA" dirty="0" smtClean="0"/>
              <a:t>Outdated guidelines</a:t>
            </a:r>
          </a:p>
          <a:p>
            <a:pPr>
              <a:buFontTx/>
              <a:buChar char="-"/>
            </a:pPr>
            <a:r>
              <a:rPr lang="en-ZA" dirty="0" smtClean="0"/>
              <a:t>Lack of information sharing among Member </a:t>
            </a:r>
            <a:r>
              <a:rPr lang="en-ZA" dirty="0"/>
              <a:t>S</a:t>
            </a:r>
            <a:r>
              <a:rPr lang="en-ZA" dirty="0" smtClean="0"/>
              <a:t>tates</a:t>
            </a:r>
          </a:p>
          <a:p>
            <a:pPr>
              <a:buFontTx/>
              <a:buChar char="-"/>
            </a:pPr>
            <a:r>
              <a:rPr lang="en-ZA" dirty="0" smtClean="0"/>
              <a:t>Limited human resources in terms of skills and numbers </a:t>
            </a:r>
            <a:endParaRPr lang="en-ZA" dirty="0"/>
          </a:p>
          <a:p>
            <a:pPr marL="82296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03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ZA" dirty="0" smtClean="0"/>
              <a:t>Lack of legal framework for registration in some Member </a:t>
            </a:r>
            <a:r>
              <a:rPr lang="en-ZA" dirty="0"/>
              <a:t>S</a:t>
            </a:r>
            <a:r>
              <a:rPr lang="en-ZA" dirty="0" smtClean="0"/>
              <a:t>tates</a:t>
            </a:r>
          </a:p>
          <a:p>
            <a:pPr>
              <a:buFontTx/>
              <a:buChar char="-"/>
            </a:pPr>
            <a:r>
              <a:rPr lang="en-ZA" dirty="0" smtClean="0"/>
              <a:t>Lack of political will in some Member States</a:t>
            </a:r>
          </a:p>
          <a:p>
            <a:pPr>
              <a:buFontTx/>
              <a:buChar char="-"/>
            </a:pPr>
            <a:r>
              <a:rPr lang="en-ZA" dirty="0" smtClean="0"/>
              <a:t>Inadequate financial resources from Government and fees from industry</a:t>
            </a:r>
          </a:p>
          <a:p>
            <a:pPr marL="82296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08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ZA" dirty="0" smtClean="0"/>
              <a:t>Current status on regulation of medicines:</a:t>
            </a:r>
          </a:p>
          <a:p>
            <a:pPr>
              <a:buFontTx/>
              <a:buChar char="-"/>
            </a:pPr>
            <a:r>
              <a:rPr lang="en-ZA" dirty="0" smtClean="0"/>
              <a:t>3 Countries have autonomy in MRAs:</a:t>
            </a:r>
          </a:p>
          <a:p>
            <a:pPr marL="82296" indent="0">
              <a:buNone/>
            </a:pPr>
            <a:r>
              <a:rPr lang="en-ZA" dirty="0" smtClean="0"/>
              <a:t>Tanzania, Zambia and Zimbabwe</a:t>
            </a:r>
          </a:p>
          <a:p>
            <a:pPr>
              <a:buFontTx/>
              <a:buChar char="-"/>
            </a:pPr>
            <a:r>
              <a:rPr lang="en-ZA" dirty="0" smtClean="0"/>
              <a:t>3 Countries do not have MRA in place:</a:t>
            </a:r>
          </a:p>
          <a:p>
            <a:pPr marL="82296" indent="0">
              <a:buNone/>
            </a:pPr>
            <a:r>
              <a:rPr lang="en-ZA" dirty="0" smtClean="0"/>
              <a:t>Lesotho, Seychelles and Swaziland</a:t>
            </a:r>
          </a:p>
          <a:p>
            <a:pPr>
              <a:buFontTx/>
              <a:buChar char="-"/>
            </a:pPr>
            <a:r>
              <a:rPr lang="en-ZA" dirty="0" smtClean="0"/>
              <a:t>8 Countries have departments in </a:t>
            </a:r>
            <a:r>
              <a:rPr lang="en-ZA" dirty="0" err="1" smtClean="0"/>
              <a:t>MoH</a:t>
            </a:r>
            <a:endParaRPr lang="en-ZA" dirty="0" smtClean="0"/>
          </a:p>
          <a:p>
            <a:pPr marL="82296" indent="0">
              <a:buNone/>
            </a:pPr>
            <a:r>
              <a:rPr lang="en-ZA" dirty="0" smtClean="0"/>
              <a:t>Angola, Botswana, DRC, Namibia, Malawi, Mauritius, Mozambique and S. Africa </a:t>
            </a:r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92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ZA" dirty="0" smtClean="0"/>
              <a:t>Economic Community of Western African States (ECOWAS)-West African Health Organisation (WAHO) Update: </a:t>
            </a:r>
          </a:p>
          <a:p>
            <a:pPr marL="82296" indent="0">
              <a:buNone/>
            </a:pPr>
            <a:r>
              <a:rPr lang="en-ZA" dirty="0" smtClean="0"/>
              <a:t>Strengthen the capacity of units of production of Health </a:t>
            </a:r>
            <a:r>
              <a:rPr lang="en-ZA" dirty="0" err="1" smtClean="0"/>
              <a:t>Prooducts</a:t>
            </a:r>
            <a:r>
              <a:rPr lang="en-ZA" dirty="0" smtClean="0"/>
              <a:t>:</a:t>
            </a:r>
          </a:p>
          <a:p>
            <a:pPr marL="82296" indent="0">
              <a:buNone/>
            </a:pPr>
            <a:r>
              <a:rPr lang="en-ZA" dirty="0" smtClean="0"/>
              <a:t>- WAHO identified 6 production facilities that had potential and were ready to be updated: 3 in Nigeria, 2 in Ghana and 1 in Cape Verde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10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</a:t>
            </a:r>
            <a:r>
              <a:rPr lang="en-ZA" dirty="0" smtClean="0"/>
              <a:t>AFRICA </a:t>
            </a:r>
            <a:r>
              <a:rPr lang="en-ZA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ZA" dirty="0" smtClean="0"/>
              <a:t>From 2008-2010, manufacturers were supported in developing feasibility studies, business plan and drawing plans for their plants</a:t>
            </a:r>
          </a:p>
          <a:p>
            <a:pPr>
              <a:buFontTx/>
              <a:buChar char="-"/>
            </a:pPr>
            <a:r>
              <a:rPr lang="en-ZA" dirty="0" smtClean="0"/>
              <a:t>Developed a regional strategy policy and legislation under TRIPS</a:t>
            </a:r>
          </a:p>
          <a:p>
            <a:pPr>
              <a:buFontTx/>
              <a:buChar char="-"/>
            </a:pPr>
            <a:r>
              <a:rPr lang="en-ZA" dirty="0" smtClean="0"/>
              <a:t>17 NQCL assessed and categorised into 3 groups with regards to strength in performance, equipment and appropriate human resource availability</a:t>
            </a:r>
          </a:p>
          <a:p>
            <a:pPr>
              <a:buFontTx/>
              <a:buChar char="-"/>
            </a:pPr>
            <a:r>
              <a:rPr lang="en-ZA" dirty="0" smtClean="0"/>
              <a:t>Guidelines and training manuals developed for QC labs to use and develop own lab manuals, safety and record systems.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52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ACKNOWLEDGEMENT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pPr marL="82296" indent="0">
              <a:buNone/>
            </a:pPr>
            <a:r>
              <a:rPr lang="en-ZA" dirty="0" smtClean="0"/>
              <a:t>This presentation is a summary of presentations delivered at ARC by the various speakers. It is intended to provide feedback to SAPRAA members who were unable to attend the conference.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9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</a:t>
            </a:r>
            <a:r>
              <a:rPr lang="en-ZA" dirty="0" smtClean="0"/>
              <a:t>AFRICA </a:t>
            </a:r>
            <a:r>
              <a:rPr lang="en-ZA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ZA" dirty="0" smtClean="0"/>
              <a:t>Formulated strategies for the fight against counterfeit and illicit medicines trade with the formation of ECOWAS Medicines Anti-counterfeit Committee in May 2011.</a:t>
            </a:r>
          </a:p>
          <a:p>
            <a:pPr>
              <a:buFontTx/>
              <a:buChar char="-"/>
            </a:pPr>
            <a:r>
              <a:rPr lang="en-ZA" dirty="0" smtClean="0"/>
              <a:t>Developed strategies and mechanisms for the harmonisation of policies, legislations and pharmaceutical regulations. </a:t>
            </a:r>
          </a:p>
          <a:p>
            <a:pPr>
              <a:buFontTx/>
              <a:buChar char="-"/>
            </a:pPr>
            <a:r>
              <a:rPr lang="en-ZA" dirty="0" smtClean="0"/>
              <a:t>Project proposal sent to NEPAD for support</a:t>
            </a:r>
          </a:p>
          <a:p>
            <a:pPr>
              <a:buFontTx/>
              <a:buChar char="-"/>
            </a:pPr>
            <a:r>
              <a:rPr lang="en-ZA" dirty="0" smtClean="0"/>
              <a:t>NMRAs trained on GMP</a:t>
            </a:r>
          </a:p>
          <a:p>
            <a:pPr>
              <a:buFontTx/>
              <a:buChar char="-"/>
            </a:pPr>
            <a:r>
              <a:rPr lang="en-ZA" dirty="0" smtClean="0"/>
              <a:t>CTD and training manual developed for the MRH implementation by Member States</a:t>
            </a:r>
          </a:p>
          <a:p>
            <a:pPr>
              <a:buFontTx/>
              <a:buChar char="-"/>
            </a:pPr>
            <a:r>
              <a:rPr lang="en-ZA" dirty="0" smtClean="0"/>
              <a:t>Established National Immunization Technical Advisory Groups in ECOWAS Member sates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57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ZA" dirty="0" smtClean="0"/>
              <a:t>- Strengthen the accessibility of quality medicines through sound procurement systems e.g. Coordinated Informed Buying (CIB), bulk purchase of medicines, regional supply master plan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20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ZA" dirty="0" smtClean="0"/>
              <a:t>The African Vaccine Regulatory Forum (AVAREF) Update:</a:t>
            </a:r>
          </a:p>
          <a:p>
            <a:pPr>
              <a:buFontTx/>
              <a:buChar char="-"/>
            </a:pPr>
            <a:r>
              <a:rPr lang="en-ZA" dirty="0" smtClean="0"/>
              <a:t>Represented by 19 countries, target CT of HIV, Malaria, TB, Meningitis and Vaccines</a:t>
            </a:r>
          </a:p>
          <a:p>
            <a:pPr>
              <a:buFontTx/>
              <a:buChar char="-"/>
            </a:pPr>
            <a:r>
              <a:rPr lang="en-ZA" dirty="0" smtClean="0"/>
              <a:t>Legal framework (12 of 19 countries now have regulations for CT).</a:t>
            </a:r>
          </a:p>
          <a:p>
            <a:pPr>
              <a:buFontTx/>
              <a:buChar char="-"/>
            </a:pPr>
            <a:r>
              <a:rPr lang="en-ZA" dirty="0" smtClean="0"/>
              <a:t> Clarification of mandates of EC and NRAs for the 19 countries.</a:t>
            </a:r>
          </a:p>
          <a:p>
            <a:pPr>
              <a:buFontTx/>
              <a:buChar char="-"/>
            </a:pPr>
            <a:r>
              <a:rPr lang="en-ZA" dirty="0" smtClean="0"/>
              <a:t>Training of GCP, joint reviews and inspections of CTs.</a:t>
            </a:r>
          </a:p>
          <a:p>
            <a:pPr>
              <a:buFontTx/>
              <a:buChar char="-"/>
            </a:pPr>
            <a:endParaRPr lang="en-ZA" dirty="0" smtClean="0"/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84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AFRICA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ZA" dirty="0" smtClean="0"/>
              <a:t>- Collaboration between </a:t>
            </a:r>
            <a:r>
              <a:rPr lang="en-ZA" dirty="0" err="1" smtClean="0"/>
              <a:t>Ecs</a:t>
            </a:r>
            <a:r>
              <a:rPr lang="en-ZA" dirty="0" smtClean="0"/>
              <a:t> and NRAs (3 joint reviews of CTAs)</a:t>
            </a:r>
          </a:p>
          <a:p>
            <a:pPr>
              <a:buFontTx/>
              <a:buChar char="-"/>
            </a:pPr>
            <a:r>
              <a:rPr lang="en-ZA" dirty="0" smtClean="0"/>
              <a:t>Pan-African Clinical Trial Registry established (WHO primary registry)</a:t>
            </a:r>
          </a:p>
          <a:p>
            <a:pPr>
              <a:buFontTx/>
              <a:buChar char="-"/>
            </a:pPr>
            <a:r>
              <a:rPr lang="en-ZA" dirty="0" smtClean="0"/>
              <a:t>Networking among country NRAs and </a:t>
            </a:r>
            <a:r>
              <a:rPr lang="en-ZA" dirty="0" err="1" smtClean="0"/>
              <a:t>Ecs</a:t>
            </a:r>
            <a:r>
              <a:rPr lang="en-ZA" dirty="0" smtClean="0"/>
              <a:t> (3 joint reviews and 2 inspections)</a:t>
            </a:r>
          </a:p>
          <a:p>
            <a:pPr>
              <a:buFontTx/>
              <a:buChar char="-"/>
            </a:pPr>
            <a:r>
              <a:rPr lang="en-ZA" dirty="0" smtClean="0"/>
              <a:t>A clear strategy developed for the future (Pan-Africa Clinical Trial Alliance (PACTA)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98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/>
              <a:t>SAFE MEDICINES:  HOW TO FURTHER DEVELOP COMMON GROUND FOR PV AND </a:t>
            </a:r>
            <a:r>
              <a:rPr lang="en-ZA" sz="2800" dirty="0" smtClean="0"/>
              <a:t>CTs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ZA" dirty="0" smtClean="0"/>
              <a:t>PV – HA Perspective:</a:t>
            </a:r>
          </a:p>
          <a:p>
            <a:pPr>
              <a:buFontTx/>
              <a:buChar char="-"/>
            </a:pPr>
            <a:r>
              <a:rPr lang="en-ZA" dirty="0" smtClean="0"/>
              <a:t>Report all suspected AE to allopathic medicines, traditional, alternative, herbal medicines, x-ray contrast media, medical devices and cosmetics.</a:t>
            </a:r>
          </a:p>
          <a:p>
            <a:pPr>
              <a:buFontTx/>
              <a:buChar char="-"/>
            </a:pPr>
            <a:r>
              <a:rPr lang="en-ZA" dirty="0" smtClean="0"/>
              <a:t>Report product quality problems</a:t>
            </a:r>
          </a:p>
          <a:p>
            <a:pPr>
              <a:buFontTx/>
              <a:buChar char="-"/>
            </a:pPr>
            <a:r>
              <a:rPr lang="en-ZA" dirty="0" smtClean="0"/>
              <a:t>A form (Pink form) to be completed</a:t>
            </a:r>
          </a:p>
          <a:p>
            <a:pPr>
              <a:buFontTx/>
              <a:buChar char="-"/>
            </a:pPr>
            <a:r>
              <a:rPr lang="en-ZA" dirty="0" smtClean="0"/>
              <a:t>Challenges include sustaining the reporting culture, funding of PV activities, cocktail therapies and legal weakness.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864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/>
              <a:t>SAFE MEDICINES:  HOW TO FURTHER DEVELOP COMMON GROUND FOR PV AND </a:t>
            </a:r>
            <a:r>
              <a:rPr lang="en-ZA" sz="2800" dirty="0" smtClean="0"/>
              <a:t>CTs cont.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ZA" dirty="0" smtClean="0"/>
              <a:t>Recommendations for improving PV process (Industry Perspective):</a:t>
            </a:r>
          </a:p>
          <a:p>
            <a:pPr>
              <a:buFontTx/>
              <a:buChar char="-"/>
            </a:pPr>
            <a:r>
              <a:rPr lang="en-ZA" dirty="0" smtClean="0"/>
              <a:t>Leadership and dedicated personnel</a:t>
            </a:r>
          </a:p>
          <a:p>
            <a:pPr>
              <a:buFontTx/>
              <a:buChar char="-"/>
            </a:pPr>
            <a:r>
              <a:rPr lang="en-ZA" dirty="0" smtClean="0"/>
              <a:t>Policies and strategies for PV</a:t>
            </a:r>
          </a:p>
          <a:p>
            <a:pPr>
              <a:buFontTx/>
              <a:buChar char="-"/>
            </a:pPr>
            <a:r>
              <a:rPr lang="en-ZA" dirty="0" smtClean="0"/>
              <a:t>Guidelines and standards</a:t>
            </a:r>
          </a:p>
          <a:p>
            <a:pPr>
              <a:buFontTx/>
              <a:buChar char="-"/>
            </a:pPr>
            <a:r>
              <a:rPr lang="en-ZA" dirty="0" smtClean="0"/>
              <a:t>Exchange of information and networking with international groups to continue</a:t>
            </a:r>
          </a:p>
          <a:p>
            <a:pPr>
              <a:buFontTx/>
              <a:buChar char="-"/>
            </a:pPr>
            <a:r>
              <a:rPr lang="en-ZA" dirty="0" smtClean="0"/>
              <a:t>Sharing of best practices between countries</a:t>
            </a:r>
          </a:p>
          <a:p>
            <a:pPr>
              <a:buFontTx/>
              <a:buChar char="-"/>
            </a:pPr>
            <a:r>
              <a:rPr lang="en-ZA" dirty="0" smtClean="0"/>
              <a:t>Training and awareness programs to HCPs</a:t>
            </a:r>
          </a:p>
          <a:p>
            <a:pPr>
              <a:buFontTx/>
              <a:buChar char="-"/>
            </a:pPr>
            <a:r>
              <a:rPr lang="en-ZA" dirty="0" smtClean="0"/>
              <a:t>All partners, industry, HA, HCP and NGOs to work together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17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/>
              <a:t>SAFE MEDICINES:  HOW TO FURTHER DEVELOP COMMON GROUND FOR PV AND </a:t>
            </a:r>
            <a:r>
              <a:rPr lang="en-ZA" sz="2800" dirty="0" smtClean="0"/>
              <a:t>CTs cont.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ZA" dirty="0" smtClean="0"/>
              <a:t>Clinical Trials – HA Perspective:</a:t>
            </a:r>
          </a:p>
          <a:p>
            <a:pPr>
              <a:buFontTx/>
              <a:buChar char="-"/>
            </a:pPr>
            <a:r>
              <a:rPr lang="en-ZA" dirty="0" smtClean="0"/>
              <a:t>Need for harmonisation of legislation, guidelines and standards for clinical trials</a:t>
            </a:r>
          </a:p>
          <a:p>
            <a:pPr>
              <a:buFontTx/>
              <a:buChar char="-"/>
            </a:pPr>
            <a:r>
              <a:rPr lang="en-ZA" dirty="0" smtClean="0"/>
              <a:t>Sharing of data among national governments</a:t>
            </a:r>
          </a:p>
          <a:p>
            <a:pPr>
              <a:buFontTx/>
              <a:buChar char="-"/>
            </a:pPr>
            <a:r>
              <a:rPr lang="en-ZA" dirty="0" smtClean="0"/>
              <a:t>Quality assurance of trials conducted in Africa</a:t>
            </a:r>
          </a:p>
          <a:p>
            <a:pPr>
              <a:buFontTx/>
              <a:buChar char="-"/>
            </a:pPr>
            <a:r>
              <a:rPr lang="en-ZA" dirty="0" smtClean="0"/>
              <a:t>Need for post registration safety follow-up that is responsive to the local need and the data can be shared with all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25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/>
              <a:t>SAFE MEDICINES:  HOW TO FURTHER DEVELOP COMMON GROUND FOR PV AND </a:t>
            </a:r>
            <a:r>
              <a:rPr lang="en-ZA" sz="2800" dirty="0" smtClean="0"/>
              <a:t>CTs cont.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ZA" dirty="0"/>
              <a:t>Clinical Trials – </a:t>
            </a:r>
            <a:r>
              <a:rPr lang="en-ZA" dirty="0" smtClean="0"/>
              <a:t>Industry </a:t>
            </a:r>
            <a:r>
              <a:rPr lang="en-ZA" dirty="0"/>
              <a:t>Perspective</a:t>
            </a:r>
            <a:r>
              <a:rPr lang="en-ZA" dirty="0" smtClean="0"/>
              <a:t>:</a:t>
            </a:r>
          </a:p>
          <a:p>
            <a:pPr>
              <a:buFontTx/>
              <a:buChar char="-"/>
            </a:pPr>
            <a:r>
              <a:rPr lang="en-ZA" dirty="0" smtClean="0"/>
              <a:t>High quality, scientifically credible and clinically relevant research is being conducted in Africa.</a:t>
            </a:r>
          </a:p>
          <a:p>
            <a:pPr>
              <a:buFontTx/>
              <a:buChar char="-"/>
            </a:pPr>
            <a:r>
              <a:rPr lang="en-ZA" dirty="0" smtClean="0"/>
              <a:t>Require improved clarity, transparency and consistency of regulations and guidance</a:t>
            </a:r>
          </a:p>
          <a:p>
            <a:pPr>
              <a:buFontTx/>
              <a:buChar char="-"/>
            </a:pPr>
            <a:r>
              <a:rPr lang="en-ZA" dirty="0" smtClean="0"/>
              <a:t>Greater commitment to develop and support research infrastructure from all stakeholders </a:t>
            </a:r>
          </a:p>
          <a:p>
            <a:pPr>
              <a:buFontTx/>
              <a:buChar char="-"/>
            </a:pPr>
            <a:r>
              <a:rPr lang="en-ZA" dirty="0" smtClean="0"/>
              <a:t>Greater commitment from sponsors including industry to design and conduct relevant research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74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/>
              <a:t>SAFE MEDICINES:  HOW TO FURTHER DEVELOP COMMON GROUND FOR PV AND </a:t>
            </a:r>
            <a:r>
              <a:rPr lang="en-ZA" sz="2800" dirty="0" smtClean="0"/>
              <a:t>CTs </a:t>
            </a:r>
            <a:r>
              <a:rPr lang="en-ZA" sz="2800" dirty="0" err="1" smtClean="0"/>
              <a:t>cont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ZA" dirty="0" smtClean="0"/>
              <a:t>More predictable and transparent regulatory approval process, ideally with a single centralized procedure covering multiple countries</a:t>
            </a:r>
          </a:p>
          <a:p>
            <a:pPr>
              <a:buFontTx/>
              <a:buChar char="-"/>
            </a:pPr>
            <a:r>
              <a:rPr lang="en-ZA" dirty="0" smtClean="0"/>
              <a:t>Sustainable business models appropriate for resource limited settings that result in substantially improved post-approval process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660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      THANK YOU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53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TOPICS TO BE COVERED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Supply chain </a:t>
            </a:r>
            <a:r>
              <a:rPr lang="en-ZA" dirty="0"/>
              <a:t>i</a:t>
            </a:r>
            <a:r>
              <a:rPr lang="en-ZA" dirty="0" smtClean="0"/>
              <a:t>ntegrity (Quality of API &amp; FP)</a:t>
            </a:r>
          </a:p>
          <a:p>
            <a:r>
              <a:rPr lang="en-ZA" dirty="0" smtClean="0"/>
              <a:t>Regulatory harmonisation in Africa</a:t>
            </a:r>
          </a:p>
          <a:p>
            <a:r>
              <a:rPr lang="en-ZA" dirty="0" smtClean="0"/>
              <a:t>Partnering to strengthen Africa’s regulatory and ethical processes</a:t>
            </a:r>
          </a:p>
          <a:p>
            <a:r>
              <a:rPr lang="en-ZA" dirty="0" smtClean="0"/>
              <a:t>How to further develop common ground for PV and clinical trials 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18606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Supply chain integrity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General principles:</a:t>
            </a:r>
          </a:p>
          <a:p>
            <a:pPr>
              <a:buFontTx/>
              <a:buChar char="-"/>
            </a:pPr>
            <a:r>
              <a:rPr lang="en-ZA" dirty="0" smtClean="0"/>
              <a:t>Each stage of manufacturing API and FP should be conducted in according to marketing authorisation, GMP and approved guidelines</a:t>
            </a:r>
          </a:p>
          <a:p>
            <a:pPr>
              <a:buFontTx/>
              <a:buChar char="-"/>
            </a:pPr>
            <a:r>
              <a:rPr lang="en-ZA" dirty="0" smtClean="0"/>
              <a:t>Each batch of FP must be certified by a qualified person before being released for sale/export</a:t>
            </a:r>
          </a:p>
          <a:p>
            <a:pPr>
              <a:buFontTx/>
              <a:buChar char="-"/>
            </a:pPr>
            <a:r>
              <a:rPr lang="en-ZA" dirty="0" smtClean="0"/>
              <a:t>Sites are to be inspected for GMP and repeat inspection should also take place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05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Supply chain </a:t>
            </a:r>
            <a:r>
              <a:rPr lang="en-ZA" dirty="0" smtClean="0"/>
              <a:t>integrity cont.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Supply chain challenges for regulators and industry:</a:t>
            </a:r>
          </a:p>
          <a:p>
            <a:pPr>
              <a:buFontTx/>
              <a:buChar char="-"/>
            </a:pPr>
            <a:r>
              <a:rPr lang="en-ZA" dirty="0" smtClean="0"/>
              <a:t>Global supply</a:t>
            </a:r>
          </a:p>
          <a:p>
            <a:pPr>
              <a:buFontTx/>
              <a:buChar char="-"/>
            </a:pPr>
            <a:r>
              <a:rPr lang="en-ZA" dirty="0" smtClean="0"/>
              <a:t>Counterfeits</a:t>
            </a:r>
          </a:p>
          <a:p>
            <a:pPr>
              <a:buFontTx/>
              <a:buChar char="-"/>
            </a:pPr>
            <a:r>
              <a:rPr lang="en-ZA" dirty="0" smtClean="0"/>
              <a:t>Cargo theft and diversion</a:t>
            </a:r>
          </a:p>
          <a:p>
            <a:pPr>
              <a:buFontTx/>
              <a:buChar char="-"/>
            </a:pPr>
            <a:r>
              <a:rPr lang="en-ZA" dirty="0" smtClean="0"/>
              <a:t>Complex global supply chain and increases outsourcing of manufacturing</a:t>
            </a:r>
          </a:p>
          <a:p>
            <a:pPr>
              <a:buFontTx/>
              <a:buChar char="-"/>
            </a:pPr>
            <a:r>
              <a:rPr lang="en-ZA" dirty="0" smtClean="0"/>
              <a:t>Internet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970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Supply chain integrity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Solutions for the challenges:</a:t>
            </a:r>
          </a:p>
          <a:p>
            <a:pPr>
              <a:buFontTx/>
              <a:buChar char="-"/>
            </a:pPr>
            <a:r>
              <a:rPr lang="en-ZA" dirty="0" smtClean="0"/>
              <a:t>Improving efficiencies </a:t>
            </a:r>
          </a:p>
          <a:p>
            <a:pPr>
              <a:buFontTx/>
              <a:buChar char="-"/>
            </a:pPr>
            <a:r>
              <a:rPr lang="en-ZA" dirty="0" smtClean="0"/>
              <a:t>Improving communication and transparency</a:t>
            </a:r>
          </a:p>
          <a:p>
            <a:pPr>
              <a:buFontTx/>
              <a:buChar char="-"/>
            </a:pPr>
            <a:r>
              <a:rPr lang="en-ZA" dirty="0" smtClean="0"/>
              <a:t>Collaboration with other authorities, law enforcement agencies and industry</a:t>
            </a:r>
          </a:p>
          <a:p>
            <a:pPr>
              <a:buFontTx/>
              <a:buChar char="-"/>
            </a:pPr>
            <a:r>
              <a:rPr lang="en-ZA" dirty="0" smtClean="0"/>
              <a:t>Licenced distributors, wholesalers, manufacturers and pharmacies</a:t>
            </a:r>
          </a:p>
          <a:p>
            <a:pPr>
              <a:buFontTx/>
              <a:buChar char="-"/>
            </a:pPr>
            <a:r>
              <a:rPr lang="en-ZA" dirty="0" smtClean="0"/>
              <a:t>Record keeping and traceability throughout the chain</a:t>
            </a:r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23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Supply chain integrity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ZA" dirty="0" smtClean="0"/>
              <a:t>Use of technologies for prevention and management of counterfeits</a:t>
            </a:r>
          </a:p>
          <a:p>
            <a:pPr>
              <a:buFontTx/>
              <a:buChar char="-"/>
            </a:pPr>
            <a:r>
              <a:rPr lang="en-ZA" dirty="0" smtClean="0"/>
              <a:t>Education of stakeholders and the consumer</a:t>
            </a:r>
          </a:p>
          <a:p>
            <a:pPr>
              <a:buFontTx/>
              <a:buChar char="-"/>
            </a:pPr>
            <a:r>
              <a:rPr lang="en-ZA" dirty="0" smtClean="0"/>
              <a:t>Strengthen global detection, surveillance and assessment systems</a:t>
            </a:r>
          </a:p>
          <a:p>
            <a:pPr>
              <a:buFontTx/>
              <a:buChar char="-"/>
            </a:pPr>
            <a:r>
              <a:rPr lang="en-ZA" dirty="0" smtClean="0"/>
              <a:t>Licenced distributors, wholesalers, manufacturers and pharmacies</a:t>
            </a:r>
          </a:p>
          <a:p>
            <a:pPr>
              <a:buFontTx/>
              <a:buChar char="-"/>
            </a:pPr>
            <a:r>
              <a:rPr lang="en-ZA" dirty="0" smtClean="0"/>
              <a:t>Record keeping and traceability throughout the chain</a:t>
            </a:r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14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REGULATORY HARMONISATION IN AFRICA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ZA" dirty="0" smtClean="0"/>
              <a:t>AMRH/NEPAD Update:</a:t>
            </a:r>
          </a:p>
          <a:p>
            <a:pPr marL="82296" indent="0">
              <a:buNone/>
            </a:pPr>
            <a:r>
              <a:rPr lang="en-ZA" dirty="0" smtClean="0"/>
              <a:t>The MRH project development objectives are to harmonise medicines registration systems and to improve efficiency and enhance transparency in medicine registration amongst participating members in </a:t>
            </a:r>
            <a:r>
              <a:rPr lang="en-ZA" dirty="0" err="1" smtClean="0"/>
              <a:t>RECs.</a:t>
            </a:r>
            <a:endParaRPr lang="en-ZA" dirty="0" smtClean="0"/>
          </a:p>
          <a:p>
            <a:pPr marL="82296" indent="0">
              <a:buNone/>
            </a:pPr>
            <a:r>
              <a:rPr lang="en-ZA" dirty="0" smtClean="0"/>
              <a:t>Each REC develops its harmonisation model based on its context. </a:t>
            </a:r>
          </a:p>
          <a:p>
            <a:pPr>
              <a:buFontTx/>
              <a:buChar char="-"/>
            </a:pPr>
            <a:r>
              <a:rPr lang="en-ZA" dirty="0" smtClean="0"/>
              <a:t>Successful EAC MRH Project launch on 30 March 2012 in </a:t>
            </a:r>
            <a:r>
              <a:rPr lang="en-ZA" dirty="0" err="1" smtClean="0"/>
              <a:t>Arusha</a:t>
            </a:r>
            <a:r>
              <a:rPr lang="en-ZA" dirty="0" smtClean="0"/>
              <a:t>, Tanzania</a:t>
            </a:r>
          </a:p>
          <a:p>
            <a:pPr>
              <a:buFontTx/>
              <a:buChar char="-"/>
            </a:pPr>
            <a:r>
              <a:rPr lang="en-ZA" dirty="0" smtClean="0"/>
              <a:t>Focus on medicines registration as a pathfinder to harmonise other regulatory functions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7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REGULATORY HARMONISATION IN </a:t>
            </a:r>
            <a:r>
              <a:rPr lang="en-ZA" dirty="0" smtClean="0"/>
              <a:t>AFRICA cont.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ZA" dirty="0" smtClean="0"/>
              <a:t>Other REC MRH projects include:</a:t>
            </a:r>
          </a:p>
          <a:p>
            <a:pPr>
              <a:buFontTx/>
              <a:buChar char="-"/>
            </a:pPr>
            <a:r>
              <a:rPr lang="en-ZA" dirty="0" smtClean="0"/>
              <a:t>SADC MRH project proposal</a:t>
            </a:r>
          </a:p>
          <a:p>
            <a:pPr>
              <a:buFontTx/>
              <a:buChar char="-"/>
            </a:pPr>
            <a:r>
              <a:rPr lang="en-ZA" dirty="0" smtClean="0"/>
              <a:t>ECOWAS MRH project proposal</a:t>
            </a:r>
          </a:p>
          <a:p>
            <a:pPr>
              <a:buFontTx/>
              <a:buChar char="-"/>
            </a:pPr>
            <a:r>
              <a:rPr lang="en-ZA" dirty="0" smtClean="0"/>
              <a:t>N/NE Africa Region: Situational analysis study </a:t>
            </a:r>
            <a:r>
              <a:rPr lang="en-ZA" dirty="0" err="1" smtClean="0"/>
              <a:t>ongoing</a:t>
            </a:r>
            <a:endParaRPr lang="en-ZA" dirty="0" smtClean="0"/>
          </a:p>
          <a:p>
            <a:pPr>
              <a:buFontTx/>
              <a:buChar char="-"/>
            </a:pPr>
            <a:r>
              <a:rPr lang="en-ZA" dirty="0" smtClean="0"/>
              <a:t>ECCAS Region: </a:t>
            </a:r>
            <a:r>
              <a:rPr lang="en-ZA" dirty="0"/>
              <a:t>Situational analysis study </a:t>
            </a:r>
            <a:r>
              <a:rPr lang="en-ZA" dirty="0" err="1"/>
              <a:t>ongoing</a:t>
            </a:r>
            <a:endParaRPr lang="en-ZA" dirty="0"/>
          </a:p>
          <a:p>
            <a:pPr marL="82296" indent="0">
              <a:buNone/>
            </a:pPr>
            <a:r>
              <a:rPr lang="en-ZA" dirty="0" smtClean="0"/>
              <a:t>Regulatory training programmes</a:t>
            </a:r>
          </a:p>
          <a:p>
            <a:pPr marL="82296" indent="0">
              <a:buNone/>
            </a:pPr>
            <a:r>
              <a:rPr lang="en-ZA" dirty="0" smtClean="0"/>
              <a:t>Regulatory capacity building and systems strengthening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68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525</TotalTime>
  <Words>1433</Words>
  <Application>Microsoft Office PowerPoint</Application>
  <PresentationFormat>On-screen Show (4:3)</PresentationFormat>
  <Paragraphs>150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AFRICA REGULATORY CONFERENCE FEEDBACK</vt:lpstr>
      <vt:lpstr>ACKNOWLEDGEMENT</vt:lpstr>
      <vt:lpstr> TOPICS TO BE COVERED</vt:lpstr>
      <vt:lpstr>Supply chain integrity</vt:lpstr>
      <vt:lpstr>Supply chain integrity cont.</vt:lpstr>
      <vt:lpstr>Supply chain integrity cont.</vt:lpstr>
      <vt:lpstr>Supply chain integrity cont.</vt:lpstr>
      <vt:lpstr>REGULATORY HARMONISATION IN AFRICA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REGULATORY HARMONISATION IN AFRICA cont.</vt:lpstr>
      <vt:lpstr>SAFE MEDICINES:  HOW TO FURTHER DEVELOP COMMON GROUND FOR PV AND CTs</vt:lpstr>
      <vt:lpstr>SAFE MEDICINES:  HOW TO FURTHER DEVELOP COMMON GROUND FOR PV AND CTs cont.</vt:lpstr>
      <vt:lpstr>SAFE MEDICINES:  HOW TO FURTHER DEVELOP COMMON GROUND FOR PV AND CTs cont.</vt:lpstr>
      <vt:lpstr>SAFE MEDICINES:  HOW TO FURTHER DEVELOP COMMON GROUND FOR PV AND CTs cont.</vt:lpstr>
      <vt:lpstr>SAFE MEDICINES:  HOW TO FURTHER DEVELOP COMMON GROUND FOR PV AND CTs cont</vt:lpstr>
      <vt:lpstr>          THANK YOU</vt:lpstr>
    </vt:vector>
  </TitlesOfParts>
  <Company>Merck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Regulatory Conference Feedback </dc:title>
  <dc:creator>Peta, Dorcas</dc:creator>
  <cp:lastModifiedBy>Peta, Dorcas</cp:lastModifiedBy>
  <cp:revision>36</cp:revision>
  <dcterms:created xsi:type="dcterms:W3CDTF">2012-05-30T21:28:49Z</dcterms:created>
  <dcterms:modified xsi:type="dcterms:W3CDTF">2012-05-31T22:55:17Z</dcterms:modified>
</cp:coreProperties>
</file>